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 id="2147483765" r:id="rId2"/>
  </p:sldMasterIdLst>
  <p:sldIdLst>
    <p:sldId id="256" r:id="rId3"/>
    <p:sldId id="297" r:id="rId4"/>
    <p:sldId id="300" r:id="rId5"/>
    <p:sldId id="326" r:id="rId6"/>
    <p:sldId id="327" r:id="rId7"/>
    <p:sldId id="307" r:id="rId8"/>
    <p:sldId id="296" r:id="rId9"/>
    <p:sldId id="328" r:id="rId10"/>
    <p:sldId id="329" r:id="rId11"/>
    <p:sldId id="267"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32" autoAdjust="0"/>
    <p:restoredTop sz="94660"/>
  </p:normalViewPr>
  <p:slideViewPr>
    <p:cSldViewPr snapToGrid="0">
      <p:cViewPr varScale="1">
        <p:scale>
          <a:sx n="81" d="100"/>
          <a:sy n="81" d="100"/>
        </p:scale>
        <p:origin x="75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354742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879376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942922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9691584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2482437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FD652-3983-47D9-ACCE-253129F8FACB}" type="datetimeFigureOut">
              <a:rPr lang="en-IN" smtClean="0"/>
              <a:t>21-05-2023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270342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FD652-3983-47D9-ACCE-253129F8FACB}" type="datetimeFigureOut">
              <a:rPr lang="en-IN" smtClean="0"/>
              <a:t>21-05-2023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648524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097693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5505591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9278015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70714787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3757609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40551030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1558327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0082289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FD652-3983-47D9-ACCE-253129F8FACB}" type="datetimeFigureOut">
              <a:rPr lang="en-IN" smtClean="0"/>
              <a:t>21-05-2023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5532769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FD652-3983-47D9-ACCE-253129F8FACB}" type="datetimeFigureOut">
              <a:rPr lang="en-IN" smtClean="0"/>
              <a:t>21-05-2023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8419379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2FFFD652-3983-47D9-ACCE-253129F8FACB}" type="datetimeFigureOut">
              <a:rPr lang="en-IN" smtClean="0"/>
              <a:t>21-05-2023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1255006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3852738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77891546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3197602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496499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8162369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798485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8724128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8939892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9901881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22362254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FD652-3983-47D9-ACCE-253129F8FACB}" type="datetimeFigureOut">
              <a:rPr lang="en-IN" smtClean="0"/>
              <a:t>21-05-2023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2684161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94613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FD652-3983-47D9-ACCE-253129F8FACB}" type="datetimeFigureOut">
              <a:rPr lang="en-IN" smtClean="0"/>
              <a:t>21-05-2023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1048104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FD652-3983-47D9-ACCE-253129F8FACB}" type="datetimeFigureOut">
              <a:rPr lang="en-IN" smtClean="0"/>
              <a:t>21-05-2023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065852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2FFFD652-3983-47D9-ACCE-253129F8FACB}" type="datetimeFigureOut">
              <a:rPr lang="en-IN" smtClean="0"/>
              <a:t>21-05-2023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362263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633291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FD652-3983-47D9-ACCE-253129F8FACB}" type="datetimeFigureOut">
              <a:rPr lang="en-IN" smtClean="0"/>
              <a:t>21-05-2023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D459C2-37A4-4796-9B4C-C3DD5E3F5391}" type="slidenum">
              <a:rPr lang="en-IN" smtClean="0"/>
              <a:t>‹#›</a:t>
            </a:fld>
            <a:endParaRPr lang="en-IN"/>
          </a:p>
        </p:txBody>
      </p:sp>
    </p:spTree>
    <p:extLst>
      <p:ext uri="{BB962C8B-B14F-4D97-AF65-F5344CB8AC3E}">
        <p14:creationId xmlns:p14="http://schemas.microsoft.com/office/powerpoint/2010/main" val="312398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2FFFD652-3983-47D9-ACCE-253129F8FACB}" type="datetimeFigureOut">
              <a:rPr lang="en-IN" smtClean="0"/>
              <a:t>21-05-2023</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75D459C2-37A4-4796-9B4C-C3DD5E3F5391}" type="slidenum">
              <a:rPr lang="en-IN" smtClean="0"/>
              <a:t>‹#›</a:t>
            </a:fld>
            <a:endParaRPr lang="en-IN"/>
          </a:p>
        </p:txBody>
      </p:sp>
    </p:spTree>
    <p:extLst>
      <p:ext uri="{BB962C8B-B14F-4D97-AF65-F5344CB8AC3E}">
        <p14:creationId xmlns:p14="http://schemas.microsoft.com/office/powerpoint/2010/main" val="194411809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FFFD652-3983-47D9-ACCE-253129F8FACB}" type="datetimeFigureOut">
              <a:rPr lang="en-IN" smtClean="0"/>
              <a:t>21-05-2023</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5D459C2-37A4-4796-9B4C-C3DD5E3F5391}" type="slidenum">
              <a:rPr lang="en-IN" smtClean="0"/>
              <a:t>‹#›</a:t>
            </a:fld>
            <a:endParaRPr lang="en-IN"/>
          </a:p>
        </p:txBody>
      </p:sp>
    </p:spTree>
    <p:extLst>
      <p:ext uri="{BB962C8B-B14F-4D97-AF65-F5344CB8AC3E}">
        <p14:creationId xmlns:p14="http://schemas.microsoft.com/office/powerpoint/2010/main" val="831718918"/>
      </p:ext>
    </p:extLst>
  </p:cSld>
  <p:clrMap bg1="dk1" tx1="lt1" bg2="dk2" tx2="lt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react.dev/learn/installation" TargetMode="External"/><Relationship Id="rId2" Type="http://schemas.openxmlformats.org/officeDocument/2006/relationships/hyperlink" Target="https://nodejs.org/en/download" TargetMode="External"/><Relationship Id="rId1" Type="http://schemas.openxmlformats.org/officeDocument/2006/relationships/slideLayout" Target="../slideLayouts/slideLayout20.xml"/><Relationship Id="rId4" Type="http://schemas.openxmlformats.org/officeDocument/2006/relationships/hyperlink" Target="https://rapidapi.com/twelvedata/api/twelve-data1/"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npmjs.com/package/react-chartjs-2" TargetMode="External"/><Relationship Id="rId2" Type="http://schemas.openxmlformats.org/officeDocument/2006/relationships/hyperlink" Target="https://www.npmjs.com/package/axios" TargetMode="External"/><Relationship Id="rId1" Type="http://schemas.openxmlformats.org/officeDocument/2006/relationships/slideLayout" Target="../slideLayouts/slideLayout20.xml"/><Relationship Id="rId5" Type="http://schemas.openxmlformats.org/officeDocument/2006/relationships/hyperlink" Target="https://www.npmjs.com/package/serve" TargetMode="External"/><Relationship Id="rId4" Type="http://schemas.openxmlformats.org/officeDocument/2006/relationships/hyperlink" Target="https://www.npmjs.com/package/chart.j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9DDC6-AFF4-62B0-A084-C93BF447DB41}"/>
              </a:ext>
            </a:extLst>
          </p:cNvPr>
          <p:cNvSpPr>
            <a:spLocks noGrp="1"/>
          </p:cNvSpPr>
          <p:nvPr>
            <p:ph type="ctrTitle"/>
          </p:nvPr>
        </p:nvSpPr>
        <p:spPr>
          <a:xfrm>
            <a:off x="0" y="2788920"/>
            <a:ext cx="12192000" cy="891540"/>
          </a:xfrm>
        </p:spPr>
        <p:txBody>
          <a:bodyPr>
            <a:normAutofit fontScale="90000"/>
          </a:bodyPr>
          <a:lstStyle/>
          <a:p>
            <a:br>
              <a:rPr lang="en-US" altLang="en-US" sz="3200" b="1" dirty="0">
                <a:solidFill>
                  <a:srgbClr val="EF413D"/>
                </a:solidFill>
                <a:latin typeface="Times New Roman" panose="02020603050405020304" pitchFamily="18" charset="0"/>
                <a:cs typeface="Noto Sans CJK SC Regular" charset="0"/>
              </a:rPr>
            </a:br>
            <a:r>
              <a:rPr lang="en-IN" altLang="en-US" sz="2400" b="1" dirty="0">
                <a:solidFill>
                  <a:schemeClr val="bg2">
                    <a:lumMod val="50000"/>
                  </a:schemeClr>
                </a:solidFill>
                <a:latin typeface="Times New Roman" panose="02020603050405020304" pitchFamily="18" charset="0"/>
                <a:cs typeface="Noto Sans CJK SC Regular" charset="0"/>
              </a:rPr>
              <a:t>A BRIEF PRESENTATION </a:t>
            </a:r>
            <a:br>
              <a:rPr lang="en-IN" altLang="en-US" sz="2400" b="1" dirty="0">
                <a:solidFill>
                  <a:schemeClr val="bg2">
                    <a:lumMod val="50000"/>
                  </a:schemeClr>
                </a:solidFill>
                <a:latin typeface="Times New Roman" panose="02020603050405020304" pitchFamily="18" charset="0"/>
                <a:cs typeface="Noto Sans CJK SC Regular" charset="0"/>
              </a:rPr>
            </a:br>
            <a:r>
              <a:rPr lang="en-IN" altLang="en-US" sz="2400" b="1" dirty="0">
                <a:solidFill>
                  <a:schemeClr val="bg2">
                    <a:lumMod val="50000"/>
                  </a:schemeClr>
                </a:solidFill>
                <a:latin typeface="Times New Roman" panose="02020603050405020304" pitchFamily="18" charset="0"/>
                <a:cs typeface="Noto Sans CJK SC Regular" charset="0"/>
              </a:rPr>
              <a:t>ON</a:t>
            </a:r>
            <a:br>
              <a:rPr lang="en-IN" altLang="en-US" sz="2400" b="1" dirty="0">
                <a:solidFill>
                  <a:schemeClr val="accent2">
                    <a:lumMod val="75000"/>
                  </a:schemeClr>
                </a:solidFill>
                <a:latin typeface="Times New Roman" panose="02020603050405020304" pitchFamily="18" charset="0"/>
                <a:cs typeface="Noto Sans CJK SC Regular" charset="0"/>
              </a:rPr>
            </a:br>
            <a:br>
              <a:rPr lang="en-IN" altLang="en-US" sz="3200" b="1" dirty="0">
                <a:solidFill>
                  <a:srgbClr val="C00000"/>
                </a:solidFill>
                <a:latin typeface="Times New Roman" panose="02020603050405020304" pitchFamily="18" charset="0"/>
                <a:cs typeface="Noto Sans CJK SC Regular" charset="0"/>
              </a:rPr>
            </a:br>
            <a:endParaRPr lang="en-IN" sz="3200" b="1" dirty="0">
              <a:solidFill>
                <a:srgbClr val="C00000"/>
              </a:solidFill>
            </a:endParaRPr>
          </a:p>
        </p:txBody>
      </p:sp>
      <p:sp>
        <p:nvSpPr>
          <p:cNvPr id="3" name="Subtitle 2">
            <a:extLst>
              <a:ext uri="{FF2B5EF4-FFF2-40B4-BE49-F238E27FC236}">
                <a16:creationId xmlns:a16="http://schemas.microsoft.com/office/drawing/2014/main" id="{8FCCEF1E-6389-27A7-F22F-34F85A9E94AD}"/>
              </a:ext>
            </a:extLst>
          </p:cNvPr>
          <p:cNvSpPr>
            <a:spLocks noGrp="1"/>
          </p:cNvSpPr>
          <p:nvPr>
            <p:ph type="subTitle" idx="1"/>
          </p:nvPr>
        </p:nvSpPr>
        <p:spPr>
          <a:xfrm>
            <a:off x="0" y="2788920"/>
            <a:ext cx="12192000" cy="4320540"/>
          </a:xfrm>
        </p:spPr>
        <p:txBody>
          <a:bodyPr>
            <a:normAutofit/>
          </a:bodyPr>
          <a:lstStyle/>
          <a:p>
            <a:r>
              <a:rPr lang="en-IN" sz="3800" b="1" dirty="0">
                <a:solidFill>
                  <a:schemeClr val="tx2">
                    <a:lumMod val="75000"/>
                  </a:schemeClr>
                </a:solidFill>
                <a:latin typeface="Bahnschrift" panose="020B0502040204020203" pitchFamily="34" charset="0"/>
              </a:rPr>
              <a:t>Stock Market App</a:t>
            </a:r>
            <a:endParaRPr lang="en-IN" sz="2900" dirty="0">
              <a:solidFill>
                <a:schemeClr val="accent2">
                  <a:lumMod val="50000"/>
                </a:schemeClr>
              </a:solidFill>
              <a:latin typeface="Bahnschrift" panose="020B0502040204020203" pitchFamily="34" charset="0"/>
            </a:endParaRPr>
          </a:p>
          <a:p>
            <a:r>
              <a:rPr lang="en-IN" sz="3200" b="1" dirty="0">
                <a:solidFill>
                  <a:srgbClr val="002060"/>
                </a:solidFill>
                <a:latin typeface="Bahnschrift" panose="020B0502040204020203" pitchFamily="34" charset="0"/>
                <a:ea typeface="Times New Roman" panose="02020603050405020304" pitchFamily="18" charset="0"/>
                <a:cs typeface="Times New Roman" panose="02020603050405020304" pitchFamily="18" charset="0"/>
              </a:rPr>
              <a:t>     by</a:t>
            </a:r>
            <a:r>
              <a:rPr lang="en-IN" sz="3200" dirty="0">
                <a:solidFill>
                  <a:srgbClr val="002060"/>
                </a:solidFill>
                <a:effectLst/>
                <a:latin typeface="Bahnschrift" panose="020B0502040204020203" pitchFamily="34" charset="0"/>
                <a:ea typeface="Times New Roman" panose="02020603050405020304" pitchFamily="18" charset="0"/>
                <a:cs typeface="Times New Roman" panose="02020603050405020304" pitchFamily="18" charset="0"/>
              </a:rPr>
              <a:t>:</a:t>
            </a:r>
            <a:r>
              <a:rPr lang="en-IN" sz="3200" b="1" dirty="0">
                <a:solidFill>
                  <a:srgbClr val="002060"/>
                </a:solidFill>
                <a:effectLst/>
                <a:latin typeface="Bahnschrift" panose="020B0502040204020203" pitchFamily="34" charset="0"/>
                <a:ea typeface="Times New Roman" panose="02020603050405020304" pitchFamily="18" charset="0"/>
                <a:cs typeface="Times New Roman" panose="02020603050405020304" pitchFamily="18" charset="0"/>
              </a:rPr>
              <a:t>	  </a:t>
            </a:r>
            <a:endParaRPr lang="en-IN" sz="3200" dirty="0">
              <a:solidFill>
                <a:srgbClr val="002060"/>
              </a:solidFill>
              <a:effectLst/>
              <a:latin typeface="Bahnschrift" panose="020B0502040204020203" pitchFamily="34" charset="0"/>
              <a:ea typeface="Times New Roman" panose="02020603050405020304" pitchFamily="18" charset="0"/>
              <a:cs typeface="Times New Roman" panose="02020603050405020304" pitchFamily="18" charset="0"/>
            </a:endParaRPr>
          </a:p>
          <a:p>
            <a:pPr lvl="1"/>
            <a:r>
              <a:rPr lang="en-IN" sz="2700" b="1" dirty="0">
                <a:solidFill>
                  <a:srgbClr val="002060"/>
                </a:solidFill>
                <a:effectLst/>
                <a:latin typeface="Bahnschrift" panose="020B0502040204020203" pitchFamily="34" charset="0"/>
                <a:ea typeface="Times New Roman" panose="02020603050405020304" pitchFamily="18" charset="0"/>
                <a:cs typeface="Times New Roman" panose="02020603050405020304" pitchFamily="18" charset="0"/>
              </a:rPr>
              <a:t>Abhinav Thalishetti	  </a:t>
            </a:r>
          </a:p>
          <a:p>
            <a:endParaRPr lang="en-IN" sz="2900" dirty="0">
              <a:solidFill>
                <a:schemeClr val="accent2">
                  <a:lumMod val="50000"/>
                </a:schemeClr>
              </a:solidFill>
              <a:latin typeface="Bahnschrift" panose="020B0502040204020203" pitchFamily="34" charset="0"/>
            </a:endParaRPr>
          </a:p>
          <a:p>
            <a:pPr marR="309880" indent="457200" algn="l">
              <a:lnSpc>
                <a:spcPct val="100000"/>
              </a:lnSpc>
              <a:spcBef>
                <a:spcPts val="1300"/>
              </a:spcBef>
              <a:spcAft>
                <a:spcPts val="800"/>
              </a:spcAft>
            </a:pPr>
            <a:r>
              <a:rPr lang="en-IN" sz="1800" b="1" dirty="0">
                <a:solidFill>
                  <a:srgbClr val="C00000"/>
                </a:solidFill>
                <a:latin typeface="Bahnschrift" panose="020B0502040204020203" pitchFamily="34" charset="0"/>
                <a:ea typeface="Times New Roman" panose="02020603050405020304" pitchFamily="18" charset="0"/>
                <a:cs typeface="Times New Roman" panose="02020603050405020304" pitchFamily="18" charset="0"/>
              </a:rPr>
              <a:t>						</a:t>
            </a:r>
            <a:endParaRPr lang="en-IN" sz="1800" b="1" dirty="0">
              <a:solidFill>
                <a:srgbClr val="C00000"/>
              </a:solidFill>
              <a:effectLst/>
              <a:latin typeface="Bahnschrift" panose="020B0502040204020203" pitchFamily="34" charset="0"/>
              <a:ea typeface="Calibri" panose="020F0502020204030204" pitchFamily="34" charset="0"/>
              <a:cs typeface="Times New Roman" panose="02020603050405020304" pitchFamily="18" charset="0"/>
            </a:endParaRPr>
          </a:p>
          <a:p>
            <a:pPr marL="1828800" marR="533400" indent="457200">
              <a:lnSpc>
                <a:spcPct val="100000"/>
              </a:lnSpc>
              <a:spcBef>
                <a:spcPts val="1110"/>
              </a:spcBef>
              <a:spcAft>
                <a:spcPts val="800"/>
              </a:spcAft>
            </a:pPr>
            <a:endParaRPr lang="en-IN" sz="1800" b="1" dirty="0">
              <a:latin typeface="Bahnschrift" panose="020B0502040204020203" pitchFamily="34" charset="0"/>
              <a:ea typeface="Calibri" panose="020F0502020204030204" pitchFamily="34" charset="0"/>
              <a:cs typeface="Times New Roman" panose="02020603050405020304" pitchFamily="18" charset="0"/>
            </a:endParaRPr>
          </a:p>
          <a:p>
            <a:pPr marL="1828800" marR="533400" indent="457200">
              <a:lnSpc>
                <a:spcPct val="100000"/>
              </a:lnSpc>
              <a:spcBef>
                <a:spcPts val="1110"/>
              </a:spcBef>
              <a:spcAft>
                <a:spcPts val="800"/>
              </a:spcAft>
            </a:pPr>
            <a:endParaRPr lang="en-IN" sz="18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464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E0197E-611A-352A-28E5-7A5F7AB601A9}"/>
              </a:ext>
            </a:extLst>
          </p:cNvPr>
          <p:cNvSpPr>
            <a:spLocks noGrp="1"/>
          </p:cNvSpPr>
          <p:nvPr>
            <p:ph idx="1"/>
          </p:nvPr>
        </p:nvSpPr>
        <p:spPr>
          <a:xfrm>
            <a:off x="2196514" y="2614534"/>
            <a:ext cx="7798972" cy="1628931"/>
          </a:xfrm>
        </p:spPr>
        <p:txBody>
          <a:bodyPr>
            <a:normAutofit/>
          </a:bodyPr>
          <a:lstStyle/>
          <a:p>
            <a:pPr marL="0" indent="0">
              <a:buNone/>
            </a:pPr>
            <a:r>
              <a:rPr lang="en-IN" sz="8000" b="1" dirty="0">
                <a:solidFill>
                  <a:schemeClr val="accent6">
                    <a:lumMod val="75000"/>
                  </a:schemeClr>
                </a:solidFill>
                <a:latin typeface="Bahnschrift" panose="020B0502040204020203" pitchFamily="34" charset="0"/>
              </a:rPr>
              <a:t> ANY QUERIES ? </a:t>
            </a:r>
          </a:p>
        </p:txBody>
      </p:sp>
    </p:spTree>
    <p:extLst>
      <p:ext uri="{BB962C8B-B14F-4D97-AF65-F5344CB8AC3E}">
        <p14:creationId xmlns:p14="http://schemas.microsoft.com/office/powerpoint/2010/main" val="238097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51B0C2-9671-738E-410D-FDC76C17EF0A}"/>
              </a:ext>
            </a:extLst>
          </p:cNvPr>
          <p:cNvSpPr>
            <a:spLocks noGrp="1"/>
          </p:cNvSpPr>
          <p:nvPr>
            <p:ph idx="1"/>
          </p:nvPr>
        </p:nvSpPr>
        <p:spPr>
          <a:xfrm>
            <a:off x="1906249" y="2509603"/>
            <a:ext cx="8379502" cy="1838793"/>
          </a:xfrm>
        </p:spPr>
        <p:txBody>
          <a:bodyPr>
            <a:normAutofit/>
          </a:bodyPr>
          <a:lstStyle/>
          <a:p>
            <a:pPr marL="0" indent="0">
              <a:buNone/>
            </a:pPr>
            <a:r>
              <a:rPr lang="en-IN" sz="9600" b="1" dirty="0">
                <a:solidFill>
                  <a:schemeClr val="accent1">
                    <a:lumMod val="60000"/>
                    <a:lumOff val="40000"/>
                  </a:schemeClr>
                </a:solidFill>
                <a:latin typeface="Bahnschrift" panose="020B0502040204020203" pitchFamily="34" charset="0"/>
              </a:rPr>
              <a:t>~~Thank You~~</a:t>
            </a:r>
          </a:p>
        </p:txBody>
      </p:sp>
    </p:spTree>
    <p:extLst>
      <p:ext uri="{BB962C8B-B14F-4D97-AF65-F5344CB8AC3E}">
        <p14:creationId xmlns:p14="http://schemas.microsoft.com/office/powerpoint/2010/main" val="3286232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BACE3B-FA1F-DA18-6D83-98A06479F38F}"/>
              </a:ext>
            </a:extLst>
          </p:cNvPr>
          <p:cNvSpPr>
            <a:spLocks noGrp="1"/>
          </p:cNvSpPr>
          <p:nvPr>
            <p:ph idx="1"/>
          </p:nvPr>
        </p:nvSpPr>
        <p:spPr>
          <a:xfrm>
            <a:off x="953213" y="0"/>
            <a:ext cx="9718015" cy="4840014"/>
          </a:xfrm>
        </p:spPr>
        <p:txBody>
          <a:bodyPr>
            <a:normAutofit/>
          </a:bodyPr>
          <a:lstStyle/>
          <a:p>
            <a:pPr marL="0" indent="0">
              <a:lnSpc>
                <a:spcPct val="150000"/>
              </a:lnSpc>
              <a:buNone/>
            </a:pPr>
            <a:r>
              <a:rPr lang="en-US" sz="3600" b="1" u="sng" dirty="0">
                <a:solidFill>
                  <a:schemeClr val="accent1">
                    <a:lumMod val="60000"/>
                    <a:lumOff val="40000"/>
                  </a:schemeClr>
                </a:solidFill>
                <a:latin typeface="Bahnschrift" panose="020B0502040204020203" pitchFamily="34" charset="0"/>
              </a:rPr>
              <a:t>PROBLEM</a:t>
            </a:r>
            <a:r>
              <a:rPr lang="en-IN" sz="3600" b="1" u="sng" dirty="0">
                <a:solidFill>
                  <a:schemeClr val="accent1">
                    <a:lumMod val="60000"/>
                    <a:lumOff val="40000"/>
                  </a:schemeClr>
                </a:solidFill>
                <a:latin typeface="Bahnschrift" panose="020B0502040204020203" pitchFamily="34" charset="0"/>
              </a:rPr>
              <a:t> </a:t>
            </a:r>
            <a:r>
              <a:rPr lang="en-US" sz="3600" b="1" u="sng" dirty="0">
                <a:solidFill>
                  <a:schemeClr val="accent1">
                    <a:lumMod val="60000"/>
                    <a:lumOff val="40000"/>
                  </a:schemeClr>
                </a:solidFill>
                <a:latin typeface="Bahnschrift" panose="020B0502040204020203" pitchFamily="34" charset="0"/>
              </a:rPr>
              <a:t>STATEMENT</a:t>
            </a:r>
          </a:p>
          <a:p>
            <a:pPr marL="0" indent="0">
              <a:lnSpc>
                <a:spcPct val="150000"/>
              </a:lnSpc>
              <a:buNone/>
            </a:pPr>
            <a:endParaRPr lang="en-IN" sz="3600" b="1" u="sng" dirty="0">
              <a:solidFill>
                <a:schemeClr val="accent1">
                  <a:lumMod val="60000"/>
                  <a:lumOff val="40000"/>
                </a:schemeClr>
              </a:solidFill>
              <a:latin typeface="Bahnschrift" panose="020B0502040204020203" pitchFamily="34" charset="0"/>
            </a:endParaRPr>
          </a:p>
          <a:p>
            <a:pPr>
              <a:lnSpc>
                <a:spcPct val="150000"/>
              </a:lnSpc>
              <a:spcAft>
                <a:spcPts val="0"/>
              </a:spcAft>
            </a:pPr>
            <a:r>
              <a:rPr lang="en-US" sz="2400" dirty="0">
                <a:effectLst/>
                <a:latin typeface="Bahnschrift" panose="020B0502040204020203" pitchFamily="34" charset="0"/>
                <a:ea typeface="Times New Roman" panose="02020603050405020304" pitchFamily="18" charset="0"/>
              </a:rPr>
              <a:t>Create a website that shows different types of graphs based on stock prices and hovering over data points should reveal additional information.</a:t>
            </a:r>
            <a:endParaRPr lang="en-IN" sz="2400" dirty="0">
              <a:latin typeface="Bahnschrift" panose="020B0502040204020203" pitchFamily="34" charset="0"/>
            </a:endParaRPr>
          </a:p>
        </p:txBody>
      </p:sp>
    </p:spTree>
    <p:extLst>
      <p:ext uri="{BB962C8B-B14F-4D97-AF65-F5344CB8AC3E}">
        <p14:creationId xmlns:p14="http://schemas.microsoft.com/office/powerpoint/2010/main" val="11040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20D13B-9917-F5E4-95B9-2B1B628F08CF}"/>
              </a:ext>
            </a:extLst>
          </p:cNvPr>
          <p:cNvSpPr>
            <a:spLocks noGrp="1"/>
          </p:cNvSpPr>
          <p:nvPr>
            <p:ph idx="1"/>
          </p:nvPr>
        </p:nvSpPr>
        <p:spPr>
          <a:xfrm>
            <a:off x="631982" y="561107"/>
            <a:ext cx="10633196" cy="4324803"/>
          </a:xfrm>
        </p:spPr>
        <p:txBody>
          <a:bodyPr>
            <a:normAutofit/>
          </a:bodyPr>
          <a:lstStyle/>
          <a:p>
            <a:pPr marL="0" indent="0">
              <a:buNone/>
            </a:pPr>
            <a:r>
              <a:rPr lang="en-US" sz="3600" b="1" u="sng" dirty="0">
                <a:solidFill>
                  <a:schemeClr val="accent1">
                    <a:lumMod val="60000"/>
                    <a:lumOff val="40000"/>
                  </a:schemeClr>
                </a:solidFill>
                <a:latin typeface="Bahnschrift" panose="020B0502040204020203" pitchFamily="34" charset="0"/>
              </a:rPr>
              <a:t>ABSTRACT</a:t>
            </a:r>
            <a:endParaRPr lang="en-IN" sz="3600" b="1" u="sng" dirty="0">
              <a:solidFill>
                <a:schemeClr val="accent1">
                  <a:lumMod val="60000"/>
                  <a:lumOff val="40000"/>
                </a:schemeClr>
              </a:solidFill>
              <a:latin typeface="Bahnschrift" panose="020B0502040204020203" pitchFamily="34" charset="0"/>
            </a:endParaRPr>
          </a:p>
          <a:p>
            <a:endParaRPr lang="en-IN" sz="2800" b="1" dirty="0">
              <a:latin typeface="Bahnschrift" panose="020B0502040204020203" pitchFamily="34" charset="0"/>
            </a:endParaRPr>
          </a:p>
          <a:p>
            <a:r>
              <a:rPr lang="en-US" sz="2400" dirty="0">
                <a:latin typeface="Bahnschrift" panose="020B0502040204020203" pitchFamily="34" charset="0"/>
                <a:ea typeface="Times New Roman" panose="02020603050405020304" pitchFamily="18" charset="0"/>
              </a:rPr>
              <a:t>Simple stock market web application made using react.js and Twelve Data API. It shows various kinds of graphs, visualized based on the opening price and closing prices as data points, of different kinds of stocks.</a:t>
            </a:r>
            <a:endParaRPr lang="en-US" sz="2400" dirty="0">
              <a:effectLst/>
              <a:latin typeface="Bahnschrift" panose="020B0502040204020203" pitchFamily="34"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754749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BACE3B-FA1F-DA18-6D83-98A06479F38F}"/>
              </a:ext>
            </a:extLst>
          </p:cNvPr>
          <p:cNvSpPr>
            <a:spLocks noGrp="1"/>
          </p:cNvSpPr>
          <p:nvPr>
            <p:ph idx="1"/>
          </p:nvPr>
        </p:nvSpPr>
        <p:spPr>
          <a:xfrm>
            <a:off x="683050" y="0"/>
            <a:ext cx="11508950" cy="6857999"/>
          </a:xfrm>
        </p:spPr>
        <p:txBody>
          <a:bodyPr>
            <a:normAutofit fontScale="55000" lnSpcReduction="20000"/>
          </a:bodyPr>
          <a:lstStyle/>
          <a:p>
            <a:pPr marL="0" indent="0">
              <a:lnSpc>
                <a:spcPct val="150000"/>
              </a:lnSpc>
              <a:buNone/>
            </a:pPr>
            <a:r>
              <a:rPr lang="en-US" sz="6500" b="1" u="sng" dirty="0">
                <a:solidFill>
                  <a:schemeClr val="accent1">
                    <a:lumMod val="60000"/>
                    <a:lumOff val="40000"/>
                  </a:schemeClr>
                </a:solidFill>
                <a:latin typeface="Bahnschrift" panose="020B0502040204020203" pitchFamily="34" charset="0"/>
              </a:rPr>
              <a:t>WORKING PRINCIPLE</a:t>
            </a:r>
          </a:p>
          <a:p>
            <a:pPr marL="0" indent="0">
              <a:lnSpc>
                <a:spcPct val="150000"/>
              </a:lnSpc>
              <a:buNone/>
            </a:pPr>
            <a:endParaRPr lang="en-IN" sz="3600" b="1" u="sng" dirty="0">
              <a:solidFill>
                <a:schemeClr val="accent1">
                  <a:lumMod val="60000"/>
                  <a:lumOff val="40000"/>
                </a:schemeClr>
              </a:solidFill>
              <a:latin typeface="Bahnschrift" panose="020B0502040204020203" pitchFamily="34" charset="0"/>
            </a:endParaRPr>
          </a:p>
          <a:p>
            <a:pPr>
              <a:lnSpc>
                <a:spcPct val="150000"/>
              </a:lnSpc>
              <a:spcAft>
                <a:spcPts val="0"/>
              </a:spcAft>
            </a:pPr>
            <a:r>
              <a:rPr lang="en-US" sz="4400" dirty="0">
                <a:latin typeface="Bahnschrift" panose="020B0502040204020203" pitchFamily="34" charset="0"/>
              </a:rPr>
              <a:t>StockMarketData react component is the main component that works in the background.</a:t>
            </a:r>
          </a:p>
          <a:p>
            <a:pPr>
              <a:lnSpc>
                <a:spcPct val="150000"/>
              </a:lnSpc>
              <a:spcAft>
                <a:spcPts val="0"/>
              </a:spcAft>
            </a:pPr>
            <a:r>
              <a:rPr lang="en-IN" sz="4400" dirty="0">
                <a:latin typeface="Bahnschrift" panose="020B0502040204020203" pitchFamily="34" charset="0"/>
              </a:rPr>
              <a:t>It fetches data using ‘axios’ from Twelve Data API and saves the acquired data.</a:t>
            </a:r>
          </a:p>
          <a:p>
            <a:pPr>
              <a:lnSpc>
                <a:spcPct val="150000"/>
              </a:lnSpc>
              <a:spcAft>
                <a:spcPts val="0"/>
              </a:spcAft>
            </a:pPr>
            <a:r>
              <a:rPr lang="en-IN" sz="4400" dirty="0">
                <a:latin typeface="Bahnschrift" panose="020B0502040204020203" pitchFamily="34" charset="0"/>
              </a:rPr>
              <a:t>The acquired data is then converted accordingly as data points which can be plotted on a graph.</a:t>
            </a:r>
          </a:p>
          <a:p>
            <a:pPr>
              <a:lnSpc>
                <a:spcPct val="150000"/>
              </a:lnSpc>
              <a:spcAft>
                <a:spcPts val="0"/>
              </a:spcAft>
            </a:pPr>
            <a:r>
              <a:rPr lang="en-IN" sz="4400" dirty="0">
                <a:latin typeface="Bahnschrift" panose="020B0502040204020203" pitchFamily="34" charset="0"/>
              </a:rPr>
              <a:t>The data points are passed to different kind of graph components from react-chartjs-2.</a:t>
            </a:r>
          </a:p>
          <a:p>
            <a:pPr>
              <a:lnSpc>
                <a:spcPct val="150000"/>
              </a:lnSpc>
              <a:spcAft>
                <a:spcPts val="0"/>
              </a:spcAft>
            </a:pPr>
            <a:r>
              <a:rPr lang="en-IN" sz="4400" dirty="0">
                <a:latin typeface="Bahnschrift" panose="020B0502040204020203" pitchFamily="34" charset="0"/>
              </a:rPr>
              <a:t>Those components along with other features, are then passed to the App.js.</a:t>
            </a:r>
          </a:p>
          <a:p>
            <a:pPr>
              <a:lnSpc>
                <a:spcPct val="150000"/>
              </a:lnSpc>
              <a:spcAft>
                <a:spcPts val="0"/>
              </a:spcAft>
            </a:pPr>
            <a:r>
              <a:rPr lang="en-IN" sz="4400" dirty="0">
                <a:latin typeface="Bahnschrift" panose="020B0502040204020203" pitchFamily="34" charset="0"/>
              </a:rPr>
              <a:t>All the components are then rendered in the index page.</a:t>
            </a:r>
          </a:p>
          <a:p>
            <a:pPr>
              <a:lnSpc>
                <a:spcPct val="150000"/>
              </a:lnSpc>
              <a:spcAft>
                <a:spcPts val="0"/>
              </a:spcAft>
            </a:pPr>
            <a:endParaRPr lang="en-IN" sz="2400" dirty="0">
              <a:latin typeface="Bahnschrift" panose="020B0502040204020203" pitchFamily="34" charset="0"/>
            </a:endParaRPr>
          </a:p>
          <a:p>
            <a:pPr>
              <a:lnSpc>
                <a:spcPct val="150000"/>
              </a:lnSpc>
              <a:spcAft>
                <a:spcPts val="0"/>
              </a:spcAft>
            </a:pPr>
            <a:endParaRPr lang="en-IN" sz="2400" dirty="0">
              <a:latin typeface="Bahnschrift" panose="020B0502040204020203" pitchFamily="34" charset="0"/>
            </a:endParaRPr>
          </a:p>
        </p:txBody>
      </p:sp>
    </p:spTree>
    <p:extLst>
      <p:ext uri="{BB962C8B-B14F-4D97-AF65-F5344CB8AC3E}">
        <p14:creationId xmlns:p14="http://schemas.microsoft.com/office/powerpoint/2010/main" val="995300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07075D-2254-8381-DC63-5828423DD20C}"/>
              </a:ext>
            </a:extLst>
          </p:cNvPr>
          <p:cNvSpPr>
            <a:spLocks noGrp="1"/>
          </p:cNvSpPr>
          <p:nvPr>
            <p:ph idx="1"/>
          </p:nvPr>
        </p:nvSpPr>
        <p:spPr>
          <a:xfrm>
            <a:off x="1030287" y="283779"/>
            <a:ext cx="10131425" cy="1077310"/>
          </a:xfrm>
        </p:spPr>
        <p:txBody>
          <a:bodyPr>
            <a:normAutofit/>
          </a:bodyPr>
          <a:lstStyle/>
          <a:p>
            <a:pPr marL="0" indent="0">
              <a:buNone/>
            </a:pPr>
            <a:r>
              <a:rPr lang="en-IN" sz="3600" b="1" u="sng" dirty="0">
                <a:solidFill>
                  <a:schemeClr val="accent1">
                    <a:lumMod val="60000"/>
                    <a:lumOff val="40000"/>
                  </a:schemeClr>
                </a:solidFill>
                <a:latin typeface="Bahnschrift" panose="020B0502040204020203" pitchFamily="34" charset="0"/>
              </a:rPr>
              <a:t>FEATURES</a:t>
            </a:r>
            <a:endParaRPr lang="en-IN" sz="3600" dirty="0">
              <a:solidFill>
                <a:schemeClr val="accent1">
                  <a:lumMod val="60000"/>
                  <a:lumOff val="40000"/>
                </a:schemeClr>
              </a:solidFill>
            </a:endParaRPr>
          </a:p>
        </p:txBody>
      </p:sp>
      <p:sp>
        <p:nvSpPr>
          <p:cNvPr id="5" name="Content Placeholder 2">
            <a:extLst>
              <a:ext uri="{FF2B5EF4-FFF2-40B4-BE49-F238E27FC236}">
                <a16:creationId xmlns:a16="http://schemas.microsoft.com/office/drawing/2014/main" id="{49B9A566-1500-4271-3CA2-C7BF6FD3C7C4}"/>
              </a:ext>
            </a:extLst>
          </p:cNvPr>
          <p:cNvSpPr txBox="1">
            <a:spLocks/>
          </p:cNvSpPr>
          <p:nvPr/>
        </p:nvSpPr>
        <p:spPr>
          <a:xfrm>
            <a:off x="1030287" y="660086"/>
            <a:ext cx="10551844" cy="6529767"/>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nSpc>
                <a:spcPct val="300000"/>
              </a:lnSpc>
              <a:spcAft>
                <a:spcPts val="200"/>
              </a:spcAft>
            </a:pPr>
            <a:endParaRPr lang="en-IN" sz="2400" dirty="0">
              <a:latin typeface="Bahnschrift" panose="020B0502040204020203" pitchFamily="34" charset="0"/>
              <a:ea typeface="Times New Roman" panose="02020603050405020304" pitchFamily="18" charset="0"/>
            </a:endParaRPr>
          </a:p>
          <a:p>
            <a:pPr>
              <a:spcAft>
                <a:spcPts val="3600"/>
              </a:spcAft>
            </a:pPr>
            <a:r>
              <a:rPr lang="en-IN" sz="2400" dirty="0">
                <a:latin typeface="Bahnschrift" panose="020B0502040204020203" pitchFamily="34" charset="0"/>
                <a:ea typeface="Times New Roman" panose="02020603050405020304" pitchFamily="18" charset="0"/>
              </a:rPr>
              <a:t>Different types of stocks can be selected as input: AAPL, AMZN, ETH/BTC and EUR/USD.</a:t>
            </a:r>
          </a:p>
          <a:p>
            <a:pPr>
              <a:spcAft>
                <a:spcPts val="3600"/>
              </a:spcAft>
            </a:pPr>
            <a:r>
              <a:rPr lang="en-IN" sz="2400" dirty="0">
                <a:latin typeface="Bahnschrift" panose="020B0502040204020203" pitchFamily="34" charset="0"/>
                <a:ea typeface="Times New Roman" panose="02020603050405020304" pitchFamily="18" charset="0"/>
              </a:rPr>
              <a:t>Different duration periods can be given as input: 1 Day, 1 Week and 1 Month.</a:t>
            </a:r>
          </a:p>
          <a:p>
            <a:pPr>
              <a:spcAft>
                <a:spcPts val="3600"/>
              </a:spcAft>
            </a:pPr>
            <a:r>
              <a:rPr lang="en-IN" sz="2400" dirty="0">
                <a:latin typeface="Bahnschrift" panose="020B0502040204020203" pitchFamily="34" charset="0"/>
                <a:ea typeface="Times New Roman" panose="02020603050405020304" pitchFamily="18" charset="0"/>
              </a:rPr>
              <a:t>Different kinds of graphs can viewed: Line Chart, Bar Chart, Scatter Chart and Area Chart.</a:t>
            </a:r>
          </a:p>
          <a:p>
            <a:pPr>
              <a:spcAft>
                <a:spcPts val="3600"/>
              </a:spcAft>
            </a:pPr>
            <a:r>
              <a:rPr lang="en-IN" sz="2400" dirty="0">
                <a:latin typeface="Bahnschrift" panose="020B0502040204020203" pitchFamily="34" charset="0"/>
                <a:ea typeface="Times New Roman" panose="02020603050405020304" pitchFamily="18" charset="0"/>
              </a:rPr>
              <a:t>Start date and end date can also be given as input for specific time period.</a:t>
            </a:r>
          </a:p>
          <a:p>
            <a:pPr>
              <a:spcAft>
                <a:spcPts val="3600"/>
              </a:spcAft>
            </a:pPr>
            <a:r>
              <a:rPr lang="en-IN" sz="2400" dirty="0">
                <a:latin typeface="Bahnschrift" panose="020B0502040204020203" pitchFamily="34" charset="0"/>
                <a:ea typeface="Times New Roman" panose="02020603050405020304" pitchFamily="18" charset="0"/>
              </a:rPr>
              <a:t>Hovering over data points reveals additional information.</a:t>
            </a:r>
            <a:endParaRPr lang="en-GB" sz="2400" dirty="0">
              <a:latin typeface="Bahnschrift" panose="020B0502040204020203" pitchFamily="34" charset="0"/>
              <a:ea typeface="Times New Roman" panose="02020603050405020304" pitchFamily="18" charset="0"/>
            </a:endParaRPr>
          </a:p>
          <a:p>
            <a:endParaRPr lang="en-IN" sz="1900" dirty="0"/>
          </a:p>
        </p:txBody>
      </p:sp>
    </p:spTree>
    <p:extLst>
      <p:ext uri="{BB962C8B-B14F-4D97-AF65-F5344CB8AC3E}">
        <p14:creationId xmlns:p14="http://schemas.microsoft.com/office/powerpoint/2010/main" val="2343800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07075D-2254-8381-DC63-5828423DD20C}"/>
              </a:ext>
            </a:extLst>
          </p:cNvPr>
          <p:cNvSpPr>
            <a:spLocks noGrp="1"/>
          </p:cNvSpPr>
          <p:nvPr>
            <p:ph idx="1"/>
          </p:nvPr>
        </p:nvSpPr>
        <p:spPr>
          <a:xfrm>
            <a:off x="531523" y="0"/>
            <a:ext cx="10131425" cy="955964"/>
          </a:xfrm>
        </p:spPr>
        <p:txBody>
          <a:bodyPr>
            <a:normAutofit/>
          </a:bodyPr>
          <a:lstStyle/>
          <a:p>
            <a:pPr marL="0" indent="0">
              <a:buNone/>
            </a:pPr>
            <a:r>
              <a:rPr lang="en-IN" sz="3600" b="1" u="sng" dirty="0">
                <a:solidFill>
                  <a:schemeClr val="accent1">
                    <a:lumMod val="60000"/>
                    <a:lumOff val="40000"/>
                  </a:schemeClr>
                </a:solidFill>
                <a:latin typeface="Bahnschrift" panose="020B0502040204020203" pitchFamily="34" charset="0"/>
              </a:rPr>
              <a:t>IMPLEMENTATION</a:t>
            </a:r>
            <a:endParaRPr lang="en-IN" sz="3600" dirty="0">
              <a:solidFill>
                <a:schemeClr val="accent1">
                  <a:lumMod val="60000"/>
                  <a:lumOff val="40000"/>
                </a:schemeClr>
              </a:solidFill>
            </a:endParaRPr>
          </a:p>
        </p:txBody>
      </p:sp>
      <p:pic>
        <p:nvPicPr>
          <p:cNvPr id="4" name="Screen Recording 8">
            <a:hlinkClick r:id="" action="ppaction://media"/>
            <a:extLst>
              <a:ext uri="{FF2B5EF4-FFF2-40B4-BE49-F238E27FC236}">
                <a16:creationId xmlns:a16="http://schemas.microsoft.com/office/drawing/2014/main" id="{7B432F90-6F45-4E64-BF18-EEA3F76EB354}"/>
              </a:ext>
            </a:extLst>
          </p:cNvPr>
          <p:cNvPicPr>
            <a:picLocks noChangeAspect="1"/>
          </p:cNvPicPr>
          <p:nvPr>
            <a:videoFile r:link="rId1"/>
            <p:extLst>
              <p:ext uri="{DAA4B4D4-6D71-4841-9C94-3DE7FCFB9230}">
                <p14:media xmlns:p14="http://schemas.microsoft.com/office/powerpoint/2010/main" r:embed="rId2">
                  <p14:trim end="1764.5"/>
                </p14:media>
              </p:ext>
            </p:extLst>
          </p:nvPr>
        </p:nvPicPr>
        <p:blipFill>
          <a:blip r:embed="rId4"/>
          <a:stretch>
            <a:fillRect/>
          </a:stretch>
        </p:blipFill>
        <p:spPr>
          <a:xfrm>
            <a:off x="813587" y="955964"/>
            <a:ext cx="10564825" cy="5646954"/>
          </a:xfrm>
          <a:prstGeom prst="rect">
            <a:avLst/>
          </a:prstGeom>
        </p:spPr>
      </p:pic>
    </p:spTree>
    <p:extLst>
      <p:ext uri="{BB962C8B-B14F-4D97-AF65-F5344CB8AC3E}">
        <p14:creationId xmlns:p14="http://schemas.microsoft.com/office/powerpoint/2010/main" val="261548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100000" mute="1">
                <p:cTn id="12"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416EB-7E60-5A9E-69E7-E727D74EDDB2}"/>
              </a:ext>
            </a:extLst>
          </p:cNvPr>
          <p:cNvSpPr>
            <a:spLocks noGrp="1"/>
          </p:cNvSpPr>
          <p:nvPr>
            <p:ph type="title"/>
          </p:nvPr>
        </p:nvSpPr>
        <p:spPr>
          <a:xfrm>
            <a:off x="1009535" y="616494"/>
            <a:ext cx="8911687" cy="1019805"/>
          </a:xfrm>
        </p:spPr>
        <p:txBody>
          <a:bodyPr/>
          <a:lstStyle/>
          <a:p>
            <a:r>
              <a:rPr lang="en-IN" b="1" u="sng" dirty="0">
                <a:solidFill>
                  <a:schemeClr val="accent1">
                    <a:lumMod val="60000"/>
                    <a:lumOff val="40000"/>
                  </a:schemeClr>
                </a:solidFill>
                <a:latin typeface="Bahnschrift" panose="020B0502040204020203" pitchFamily="34" charset="0"/>
              </a:rPr>
              <a:t>Software used </a:t>
            </a:r>
            <a:endParaRPr lang="en-IN" u="sng"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id="{20440B64-FD8F-5464-2AFE-7648978F23B5}"/>
              </a:ext>
            </a:extLst>
          </p:cNvPr>
          <p:cNvSpPr>
            <a:spLocks noGrp="1"/>
          </p:cNvSpPr>
          <p:nvPr>
            <p:ph idx="1"/>
          </p:nvPr>
        </p:nvSpPr>
        <p:spPr>
          <a:xfrm>
            <a:off x="1168733" y="1398177"/>
            <a:ext cx="11023267" cy="4955325"/>
          </a:xfrm>
        </p:spPr>
        <p:txBody>
          <a:bodyPr>
            <a:normAutofit/>
          </a:bodyPr>
          <a:lstStyle/>
          <a:p>
            <a:pPr>
              <a:lnSpc>
                <a:spcPct val="200000"/>
              </a:lnSpc>
            </a:pPr>
            <a:r>
              <a:rPr lang="en-IN" sz="2400" dirty="0">
                <a:latin typeface="Bahnschrift" panose="020B0502040204020203" pitchFamily="34" charset="0"/>
              </a:rPr>
              <a:t>Node.js (link : </a:t>
            </a:r>
            <a:r>
              <a:rPr lang="en-IN" sz="2400" dirty="0">
                <a:latin typeface="Bahnschrift" panose="020B0502040204020203" pitchFamily="34" charset="0"/>
                <a:hlinkClick r:id="rId2"/>
              </a:rPr>
              <a:t>https://nodejs.org/en/download</a:t>
            </a:r>
            <a:r>
              <a:rPr lang="en-IN" sz="2400" dirty="0">
                <a:latin typeface="Bahnschrift" panose="020B0502040204020203" pitchFamily="34" charset="0"/>
              </a:rPr>
              <a:t>)</a:t>
            </a:r>
          </a:p>
          <a:p>
            <a:pPr>
              <a:lnSpc>
                <a:spcPct val="200000"/>
              </a:lnSpc>
            </a:pPr>
            <a:r>
              <a:rPr lang="en-IN" sz="2400" dirty="0">
                <a:latin typeface="Bahnschrift" panose="020B0502040204020203" pitchFamily="34" charset="0"/>
              </a:rPr>
              <a:t>React.js (link : </a:t>
            </a:r>
            <a:r>
              <a:rPr lang="en-IN" sz="2400" dirty="0">
                <a:latin typeface="Bahnschrift" panose="020B0502040204020203" pitchFamily="34" charset="0"/>
                <a:hlinkClick r:id="rId3"/>
              </a:rPr>
              <a:t>https://react.dev/learn/installation</a:t>
            </a:r>
            <a:r>
              <a:rPr lang="en-IN" sz="2400" dirty="0">
                <a:latin typeface="Bahnschrift" panose="020B0502040204020203" pitchFamily="34" charset="0"/>
              </a:rPr>
              <a:t>)</a:t>
            </a:r>
          </a:p>
          <a:p>
            <a:pPr>
              <a:lnSpc>
                <a:spcPct val="200000"/>
              </a:lnSpc>
            </a:pPr>
            <a:r>
              <a:rPr lang="en-IN" sz="2400" dirty="0">
                <a:latin typeface="Bahnschrift" panose="020B0502040204020203" pitchFamily="34" charset="0"/>
              </a:rPr>
              <a:t>Twelve Data API (link : </a:t>
            </a:r>
            <a:r>
              <a:rPr lang="en-IN" sz="2400" dirty="0">
                <a:latin typeface="Bahnschrift" panose="020B0502040204020203" pitchFamily="34" charset="0"/>
                <a:hlinkClick r:id="rId4"/>
              </a:rPr>
              <a:t>https://rapidapi.com/twelvedata/api/twelve-data1/</a:t>
            </a:r>
            <a:r>
              <a:rPr lang="en-IN" sz="2400" dirty="0">
                <a:latin typeface="Bahnschrift" panose="020B0502040204020203" pitchFamily="34" charset="0"/>
              </a:rPr>
              <a:t>)</a:t>
            </a:r>
          </a:p>
          <a:p>
            <a:endParaRPr lang="en-IN" sz="2400" dirty="0">
              <a:latin typeface="Bahnschrift" panose="020B0502040204020203" pitchFamily="34" charset="0"/>
            </a:endParaRPr>
          </a:p>
        </p:txBody>
      </p:sp>
    </p:spTree>
    <p:extLst>
      <p:ext uri="{BB962C8B-B14F-4D97-AF65-F5344CB8AC3E}">
        <p14:creationId xmlns:p14="http://schemas.microsoft.com/office/powerpoint/2010/main" val="2213625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416EB-7E60-5A9E-69E7-E727D74EDDB2}"/>
              </a:ext>
            </a:extLst>
          </p:cNvPr>
          <p:cNvSpPr>
            <a:spLocks noGrp="1"/>
          </p:cNvSpPr>
          <p:nvPr>
            <p:ph type="title"/>
          </p:nvPr>
        </p:nvSpPr>
        <p:spPr>
          <a:xfrm>
            <a:off x="1021410" y="504498"/>
            <a:ext cx="8911687" cy="1019805"/>
          </a:xfrm>
        </p:spPr>
        <p:txBody>
          <a:bodyPr/>
          <a:lstStyle/>
          <a:p>
            <a:r>
              <a:rPr lang="en-IN" b="1" u="sng" dirty="0">
                <a:solidFill>
                  <a:schemeClr val="accent1">
                    <a:lumMod val="60000"/>
                    <a:lumOff val="40000"/>
                  </a:schemeClr>
                </a:solidFill>
                <a:latin typeface="Bahnschrift" panose="020B0502040204020203" pitchFamily="34" charset="0"/>
              </a:rPr>
              <a:t>Libraries used </a:t>
            </a:r>
            <a:endParaRPr lang="en-IN" u="sng"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id="{20440B64-FD8F-5464-2AFE-7648978F23B5}"/>
              </a:ext>
            </a:extLst>
          </p:cNvPr>
          <p:cNvSpPr>
            <a:spLocks noGrp="1"/>
          </p:cNvSpPr>
          <p:nvPr>
            <p:ph idx="1"/>
          </p:nvPr>
        </p:nvSpPr>
        <p:spPr>
          <a:xfrm>
            <a:off x="1168733" y="1398177"/>
            <a:ext cx="11023267" cy="4955325"/>
          </a:xfrm>
        </p:spPr>
        <p:txBody>
          <a:bodyPr>
            <a:normAutofit/>
          </a:bodyPr>
          <a:lstStyle/>
          <a:p>
            <a:pPr>
              <a:lnSpc>
                <a:spcPct val="200000"/>
              </a:lnSpc>
            </a:pPr>
            <a:r>
              <a:rPr lang="en-IN" sz="2400" dirty="0">
                <a:latin typeface="Bahnschrift" panose="020B0502040204020203" pitchFamily="34" charset="0"/>
              </a:rPr>
              <a:t>axios (link : </a:t>
            </a:r>
            <a:r>
              <a:rPr lang="en-IN" sz="2400" dirty="0">
                <a:latin typeface="Bahnschrift" panose="020B0502040204020203" pitchFamily="34" charset="0"/>
                <a:hlinkClick r:id="rId2"/>
              </a:rPr>
              <a:t>https://www.npmjs.com/package/axios</a:t>
            </a:r>
            <a:r>
              <a:rPr lang="en-IN" sz="2400" dirty="0">
                <a:latin typeface="Bahnschrift" panose="020B0502040204020203" pitchFamily="34" charset="0"/>
              </a:rPr>
              <a:t>)</a:t>
            </a:r>
          </a:p>
          <a:p>
            <a:pPr>
              <a:lnSpc>
                <a:spcPct val="200000"/>
              </a:lnSpc>
            </a:pPr>
            <a:r>
              <a:rPr lang="en-IN" sz="2400" dirty="0">
                <a:latin typeface="Bahnschrift" panose="020B0502040204020203" pitchFamily="34" charset="0"/>
              </a:rPr>
              <a:t>react-chartjs-2 (link : </a:t>
            </a:r>
            <a:r>
              <a:rPr lang="en-IN" sz="2400" dirty="0">
                <a:latin typeface="Bahnschrift" panose="020B0502040204020203" pitchFamily="34" charset="0"/>
                <a:hlinkClick r:id="rId3"/>
              </a:rPr>
              <a:t>https://www.npmjs.com/package/react-chartjs-2</a:t>
            </a:r>
            <a:r>
              <a:rPr lang="en-IN" sz="2400" dirty="0">
                <a:latin typeface="Bahnschrift" panose="020B0502040204020203" pitchFamily="34" charset="0"/>
              </a:rPr>
              <a:t>)</a:t>
            </a:r>
          </a:p>
          <a:p>
            <a:pPr>
              <a:lnSpc>
                <a:spcPct val="200000"/>
              </a:lnSpc>
            </a:pPr>
            <a:r>
              <a:rPr lang="en-IN" sz="2400" dirty="0">
                <a:latin typeface="Bahnschrift" panose="020B0502040204020203" pitchFamily="34" charset="0"/>
              </a:rPr>
              <a:t>chart.js (link : </a:t>
            </a:r>
            <a:r>
              <a:rPr lang="en-IN" sz="2400" dirty="0">
                <a:latin typeface="Bahnschrift" panose="020B0502040204020203" pitchFamily="34" charset="0"/>
                <a:hlinkClick r:id="rId4"/>
              </a:rPr>
              <a:t>https://www.npmjs.com/package/chart.js</a:t>
            </a:r>
            <a:r>
              <a:rPr lang="en-IN" sz="2400" dirty="0">
                <a:latin typeface="Bahnschrift" panose="020B0502040204020203" pitchFamily="34" charset="0"/>
              </a:rPr>
              <a:t>)</a:t>
            </a:r>
          </a:p>
          <a:p>
            <a:pPr>
              <a:lnSpc>
                <a:spcPct val="200000"/>
              </a:lnSpc>
            </a:pPr>
            <a:r>
              <a:rPr lang="en-IN" sz="2400" dirty="0">
                <a:latin typeface="Bahnschrift" panose="020B0502040204020203" pitchFamily="34" charset="0"/>
              </a:rPr>
              <a:t>serve (link : </a:t>
            </a:r>
            <a:r>
              <a:rPr lang="en-IN" sz="2400" dirty="0">
                <a:latin typeface="Bahnschrift" panose="020B0502040204020203" pitchFamily="34" charset="0"/>
                <a:hlinkClick r:id="rId5"/>
              </a:rPr>
              <a:t>https://www.npmjs.com/package/serve</a:t>
            </a:r>
            <a:r>
              <a:rPr lang="en-IN" sz="2400" dirty="0">
                <a:latin typeface="Bahnschrift" panose="020B0502040204020203" pitchFamily="34" charset="0"/>
              </a:rPr>
              <a:t>)</a:t>
            </a:r>
          </a:p>
          <a:p>
            <a:endParaRPr lang="en-IN" sz="2400" dirty="0">
              <a:latin typeface="Bahnschrift" panose="020B0502040204020203" pitchFamily="34" charset="0"/>
            </a:endParaRPr>
          </a:p>
        </p:txBody>
      </p:sp>
    </p:spTree>
    <p:extLst>
      <p:ext uri="{BB962C8B-B14F-4D97-AF65-F5344CB8AC3E}">
        <p14:creationId xmlns:p14="http://schemas.microsoft.com/office/powerpoint/2010/main" val="3703047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416EB-7E60-5A9E-69E7-E727D74EDDB2}"/>
              </a:ext>
            </a:extLst>
          </p:cNvPr>
          <p:cNvSpPr>
            <a:spLocks noGrp="1"/>
          </p:cNvSpPr>
          <p:nvPr>
            <p:ph type="title"/>
          </p:nvPr>
        </p:nvSpPr>
        <p:spPr>
          <a:xfrm>
            <a:off x="1021410" y="782748"/>
            <a:ext cx="8911687" cy="1019805"/>
          </a:xfrm>
        </p:spPr>
        <p:txBody>
          <a:bodyPr/>
          <a:lstStyle/>
          <a:p>
            <a:r>
              <a:rPr lang="en-IN" b="1" u="sng" dirty="0">
                <a:solidFill>
                  <a:schemeClr val="accent1">
                    <a:lumMod val="60000"/>
                    <a:lumOff val="40000"/>
                  </a:schemeClr>
                </a:solidFill>
                <a:latin typeface="Bahnschrift" panose="020B0502040204020203" pitchFamily="34" charset="0"/>
              </a:rPr>
              <a:t>How to run?</a:t>
            </a:r>
            <a:endParaRPr lang="en-IN" u="sng"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id="{20440B64-FD8F-5464-2AFE-7648978F23B5}"/>
              </a:ext>
            </a:extLst>
          </p:cNvPr>
          <p:cNvSpPr>
            <a:spLocks noGrp="1"/>
          </p:cNvSpPr>
          <p:nvPr>
            <p:ph idx="1"/>
          </p:nvPr>
        </p:nvSpPr>
        <p:spPr>
          <a:xfrm>
            <a:off x="1168733" y="1398177"/>
            <a:ext cx="11023267" cy="4955325"/>
          </a:xfrm>
        </p:spPr>
        <p:txBody>
          <a:bodyPr>
            <a:normAutofit/>
          </a:bodyPr>
          <a:lstStyle/>
          <a:p>
            <a:r>
              <a:rPr lang="en-US" sz="2400" dirty="0">
                <a:latin typeface="Bahnschrift" panose="020B0502040204020203" pitchFamily="34" charset="0"/>
              </a:rPr>
              <a:t>Install node.js from </a:t>
            </a:r>
            <a:r>
              <a:rPr lang="en-US" sz="2400">
                <a:latin typeface="Bahnschrift" panose="020B0502040204020203" pitchFamily="34" charset="0"/>
              </a:rPr>
              <a:t>the given link.</a:t>
            </a:r>
            <a:endParaRPr lang="en-US" sz="2400" dirty="0">
              <a:latin typeface="Bahnschrift" panose="020B0502040204020203" pitchFamily="34" charset="0"/>
            </a:endParaRPr>
          </a:p>
          <a:p>
            <a:r>
              <a:rPr lang="en-US" sz="2400" dirty="0">
                <a:latin typeface="Bahnschrift" panose="020B0502040204020203" pitchFamily="34" charset="0"/>
              </a:rPr>
              <a:t>Open terminal, run command ‘npm install –g serve’.</a:t>
            </a:r>
          </a:p>
          <a:p>
            <a:r>
              <a:rPr lang="en-US" sz="2400" dirty="0">
                <a:latin typeface="Bahnschrift" panose="020B0502040204020203" pitchFamily="34" charset="0"/>
              </a:rPr>
              <a:t>Now, go to stock_market_app where ‘build’ folder is present, in the terminal.</a:t>
            </a:r>
          </a:p>
          <a:p>
            <a:r>
              <a:rPr lang="en-US" sz="2400" dirty="0">
                <a:latin typeface="Bahnschrift" panose="020B0502040204020203" pitchFamily="34" charset="0"/>
              </a:rPr>
              <a:t>Run command ‘serve –s build’.</a:t>
            </a:r>
          </a:p>
          <a:p>
            <a:r>
              <a:rPr lang="en-US" sz="2400" dirty="0">
                <a:latin typeface="Bahnschrift" panose="020B0502040204020203" pitchFamily="34" charset="0"/>
              </a:rPr>
              <a:t>Now, go to the address displayed in the terminal from your browser.</a:t>
            </a:r>
            <a:endParaRPr lang="en-IN" sz="2400" dirty="0">
              <a:latin typeface="Bahnschrift" panose="020B0502040204020203" pitchFamily="34" charset="0"/>
            </a:endParaRPr>
          </a:p>
        </p:txBody>
      </p:sp>
    </p:spTree>
    <p:extLst>
      <p:ext uri="{BB962C8B-B14F-4D97-AF65-F5344CB8AC3E}">
        <p14:creationId xmlns:p14="http://schemas.microsoft.com/office/powerpoint/2010/main" val="25837637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
  <TotalTime>2279</TotalTime>
  <Words>467</Words>
  <Application>Microsoft Office PowerPoint</Application>
  <PresentationFormat>Widescreen</PresentationFormat>
  <Paragraphs>45</Paragraphs>
  <Slides>11</Slides>
  <Notes>0</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Arial</vt:lpstr>
      <vt:lpstr>Bahnschrift</vt:lpstr>
      <vt:lpstr>Calibri</vt:lpstr>
      <vt:lpstr>Calibri Light</vt:lpstr>
      <vt:lpstr>Times New Roman</vt:lpstr>
      <vt:lpstr>Tw Cen MT</vt:lpstr>
      <vt:lpstr>Droplet</vt:lpstr>
      <vt:lpstr>Celestial</vt:lpstr>
      <vt:lpstr> A BRIEF PRESENTATION  ON  </vt:lpstr>
      <vt:lpstr>PowerPoint Presentation</vt:lpstr>
      <vt:lpstr>PowerPoint Presentation</vt:lpstr>
      <vt:lpstr>PowerPoint Presentation</vt:lpstr>
      <vt:lpstr>PowerPoint Presentation</vt:lpstr>
      <vt:lpstr>PowerPoint Presentation</vt:lpstr>
      <vt:lpstr>Software used </vt:lpstr>
      <vt:lpstr>Libraries used </vt:lpstr>
      <vt:lpstr>How to run?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Review</dc:title>
  <dc:creator>vishal</dc:creator>
  <cp:lastModifiedBy>Tet</cp:lastModifiedBy>
  <cp:revision>59</cp:revision>
  <dcterms:created xsi:type="dcterms:W3CDTF">2022-10-13T10:13:26Z</dcterms:created>
  <dcterms:modified xsi:type="dcterms:W3CDTF">2023-05-21T13:32:48Z</dcterms:modified>
</cp:coreProperties>
</file>

<file path=docProps/thumbnail.jpeg>
</file>